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rial Bold" panose="020B0704020202020204" pitchFamily="34" charset="0"/>
      <p:regular r:id="rId10"/>
      <p:bold r:id="rId11"/>
    </p:embeddedFont>
    <p:embeddedFont>
      <p:font typeface="Arial Bold Italics" panose="020B0604020202020204" charset="0"/>
      <p:regular r:id="rId12"/>
    </p:embeddedFont>
    <p:embeddedFont>
      <p:font typeface="Arial Italics"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www.sheltonherald.com/news/article/shelton-man-s-life-new-meaning-life-saving-organ-19515447.php"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notesSlide" Target="../notesSlides/notesSlide6.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capeandislands.org/local-news/2024-08-16/she-runs-the-falmouth-road-race-to-honor-her-sons-last-act-of-kindness" TargetMode="External"/><Relationship Id="rId11" Type="http://schemas.openxmlformats.org/officeDocument/2006/relationships/hyperlink" Target="https://www.wpri.com/news/its-good-news/ri-man-shares-late-husbands-story-to-encourage-others-to-become-organ-donors/" TargetMode="External"/><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hyperlink" Target="https://www.wtnh.com/news/connecticut/organ-donations-are-increasing-in-new-england-but-so-is-the-need/" TargetMode="External"/><Relationship Id="rId9" Type="http://schemas.openxmlformats.org/officeDocument/2006/relationships/image" Target="../media/image5.png"/><Relationship Id="rId14" Type="http://schemas.openxmlformats.org/officeDocument/2006/relationships/hyperlink" Target="https://newhampshirebulletin.com/2024/07/29/they-transplant-more-organs-every-year-the-feds-may-still-pull-their-licen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7" y="9601200"/>
            <a:ext cx="18283238" cy="685800"/>
            <a:chOff x="0" y="0"/>
            <a:chExt cx="24377651" cy="914400"/>
          </a:xfrm>
        </p:grpSpPr>
        <p:sp>
          <p:nvSpPr>
            <p:cNvPr id="3" name="Freeform 3"/>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solidFill>
              <a:srgbClr val="2683C6"/>
            </a:solidFill>
          </p:spPr>
          <p:txBody>
            <a:bodyPr/>
            <a:lstStyle/>
            <a:p>
              <a:endParaRPr lang="en-US"/>
            </a:p>
          </p:txBody>
        </p:sp>
      </p:grpSp>
      <p:grpSp>
        <p:nvGrpSpPr>
          <p:cNvPr id="4" name="Group 4"/>
          <p:cNvGrpSpPr/>
          <p:nvPr/>
        </p:nvGrpSpPr>
        <p:grpSpPr>
          <a:xfrm>
            <a:off x="27" y="9501474"/>
            <a:ext cx="18283238" cy="96012"/>
            <a:chOff x="0" y="0"/>
            <a:chExt cx="24377651" cy="128016"/>
          </a:xfrm>
        </p:grpSpPr>
        <p:sp>
          <p:nvSpPr>
            <p:cNvPr id="5" name="Freeform 5"/>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solidFill>
              <a:srgbClr val="1CADE4"/>
            </a:solidFill>
          </p:spPr>
          <p:txBody>
            <a:bodyPr/>
            <a:lstStyle/>
            <a:p>
              <a:endParaRPr lang="en-US"/>
            </a:p>
          </p:txBody>
        </p:sp>
      </p:grpSp>
      <p:grpSp>
        <p:nvGrpSpPr>
          <p:cNvPr id="6" name="Group 6"/>
          <p:cNvGrpSpPr/>
          <p:nvPr/>
        </p:nvGrpSpPr>
        <p:grpSpPr>
          <a:xfrm>
            <a:off x="15829385" y="8728521"/>
            <a:ext cx="2206284" cy="725927"/>
            <a:chOff x="0" y="0"/>
            <a:chExt cx="2941712" cy="967903"/>
          </a:xfrm>
        </p:grpSpPr>
        <p:sp>
          <p:nvSpPr>
            <p:cNvPr id="7" name="Freeform 7"/>
            <p:cNvSpPr/>
            <p:nvPr/>
          </p:nvSpPr>
          <p:spPr>
            <a:xfrm>
              <a:off x="0" y="0"/>
              <a:ext cx="2941701" cy="967867"/>
            </a:xfrm>
            <a:custGeom>
              <a:avLst/>
              <a:gdLst/>
              <a:ahLst/>
              <a:cxnLst/>
              <a:rect l="l" t="t" r="r" b="b"/>
              <a:pathLst>
                <a:path w="2941701" h="967867">
                  <a:moveTo>
                    <a:pt x="0" y="0"/>
                  </a:moveTo>
                  <a:lnTo>
                    <a:pt x="2941701" y="0"/>
                  </a:lnTo>
                  <a:lnTo>
                    <a:pt x="2941701" y="967867"/>
                  </a:lnTo>
                  <a:lnTo>
                    <a:pt x="0" y="967867"/>
                  </a:lnTo>
                  <a:lnTo>
                    <a:pt x="0" y="0"/>
                  </a:lnTo>
                  <a:close/>
                </a:path>
              </a:pathLst>
            </a:custGeom>
            <a:blipFill>
              <a:blip r:embed="rId3"/>
              <a:stretch>
                <a:fillRect l="-238" r="-238" b="-3"/>
              </a:stretch>
            </a:blipFill>
          </p:spPr>
          <p:txBody>
            <a:bodyPr/>
            <a:lstStyle/>
            <a:p>
              <a:endParaRPr lang="en-US"/>
            </a:p>
          </p:txBody>
        </p:sp>
      </p:grpSp>
      <p:sp>
        <p:nvSpPr>
          <p:cNvPr id="8" name="TextBox 8"/>
          <p:cNvSpPr txBox="1"/>
          <p:nvPr/>
        </p:nvSpPr>
        <p:spPr>
          <a:xfrm>
            <a:off x="1357816" y="3184328"/>
            <a:ext cx="15567600" cy="1585425"/>
          </a:xfrm>
          <a:prstGeom prst="rect">
            <a:avLst/>
          </a:prstGeom>
        </p:spPr>
        <p:txBody>
          <a:bodyPr lIns="0" tIns="0" rIns="0" bIns="0" rtlCol="0" anchor="t">
            <a:spAutoFit/>
          </a:bodyPr>
          <a:lstStyle/>
          <a:p>
            <a:pPr algn="l">
              <a:lnSpc>
                <a:spcPts val="11015"/>
              </a:lnSpc>
            </a:pPr>
            <a:r>
              <a:rPr lang="en-US" sz="9000" b="1">
                <a:solidFill>
                  <a:srgbClr val="344068"/>
                </a:solidFill>
                <a:latin typeface="Arial Bold"/>
                <a:ea typeface="Arial Bold"/>
                <a:cs typeface="Arial Bold"/>
                <a:sym typeface="Arial Bold"/>
              </a:rPr>
              <a:t>PR: Working with the Media</a:t>
            </a:r>
          </a:p>
        </p:txBody>
      </p:sp>
      <p:sp>
        <p:nvSpPr>
          <p:cNvPr id="9" name="Freeform 9"/>
          <p:cNvSpPr/>
          <p:nvPr/>
        </p:nvSpPr>
        <p:spPr>
          <a:xfrm>
            <a:off x="120554" y="8443677"/>
            <a:ext cx="2474524" cy="1010771"/>
          </a:xfrm>
          <a:custGeom>
            <a:avLst/>
            <a:gdLst/>
            <a:ahLst/>
            <a:cxnLst/>
            <a:rect l="l" t="t" r="r" b="b"/>
            <a:pathLst>
              <a:path w="2474524" h="1010771">
                <a:moveTo>
                  <a:pt x="0" y="0"/>
                </a:moveTo>
                <a:lnTo>
                  <a:pt x="2474524" y="0"/>
                </a:lnTo>
                <a:lnTo>
                  <a:pt x="2474524" y="1010771"/>
                </a:lnTo>
                <a:lnTo>
                  <a:pt x="0" y="1010771"/>
                </a:lnTo>
                <a:lnTo>
                  <a:pt x="0" y="0"/>
                </a:lnTo>
                <a:close/>
              </a:path>
            </a:pathLst>
          </a:custGeom>
          <a:blipFill>
            <a:blip r:embed="rId4"/>
            <a:stretch>
              <a:fillRect t="-397" b="-397"/>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7" y="9601200"/>
            <a:ext cx="18283238" cy="685800"/>
            <a:chOff x="0" y="0"/>
            <a:chExt cx="24377651" cy="914400"/>
          </a:xfrm>
        </p:grpSpPr>
        <p:sp>
          <p:nvSpPr>
            <p:cNvPr id="3" name="Freeform 3"/>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solidFill>
              <a:srgbClr val="2683C6"/>
            </a:solidFill>
          </p:spPr>
          <p:txBody>
            <a:bodyPr/>
            <a:lstStyle/>
            <a:p>
              <a:endParaRPr lang="en-US"/>
            </a:p>
          </p:txBody>
        </p:sp>
      </p:grpSp>
      <p:grpSp>
        <p:nvGrpSpPr>
          <p:cNvPr id="4" name="Group 4"/>
          <p:cNvGrpSpPr/>
          <p:nvPr/>
        </p:nvGrpSpPr>
        <p:grpSpPr>
          <a:xfrm>
            <a:off x="27" y="9501474"/>
            <a:ext cx="18283238" cy="96012"/>
            <a:chOff x="0" y="0"/>
            <a:chExt cx="24377651" cy="128016"/>
          </a:xfrm>
        </p:grpSpPr>
        <p:sp>
          <p:nvSpPr>
            <p:cNvPr id="5" name="Freeform 5"/>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solidFill>
              <a:srgbClr val="1CADE4"/>
            </a:solidFill>
          </p:spPr>
          <p:txBody>
            <a:bodyPr/>
            <a:lstStyle/>
            <a:p>
              <a:endParaRPr lang="en-US"/>
            </a:p>
          </p:txBody>
        </p:sp>
      </p:grpSp>
      <p:grpSp>
        <p:nvGrpSpPr>
          <p:cNvPr id="6" name="Group 6"/>
          <p:cNvGrpSpPr/>
          <p:nvPr/>
        </p:nvGrpSpPr>
        <p:grpSpPr>
          <a:xfrm>
            <a:off x="15829385" y="8728521"/>
            <a:ext cx="2206284" cy="725927"/>
            <a:chOff x="0" y="0"/>
            <a:chExt cx="2941712" cy="967903"/>
          </a:xfrm>
        </p:grpSpPr>
        <p:sp>
          <p:nvSpPr>
            <p:cNvPr id="7" name="Freeform 7"/>
            <p:cNvSpPr/>
            <p:nvPr/>
          </p:nvSpPr>
          <p:spPr>
            <a:xfrm>
              <a:off x="0" y="0"/>
              <a:ext cx="2941701" cy="967867"/>
            </a:xfrm>
            <a:custGeom>
              <a:avLst/>
              <a:gdLst/>
              <a:ahLst/>
              <a:cxnLst/>
              <a:rect l="l" t="t" r="r" b="b"/>
              <a:pathLst>
                <a:path w="2941701" h="967867">
                  <a:moveTo>
                    <a:pt x="0" y="0"/>
                  </a:moveTo>
                  <a:lnTo>
                    <a:pt x="2941701" y="0"/>
                  </a:lnTo>
                  <a:lnTo>
                    <a:pt x="2941701" y="967867"/>
                  </a:lnTo>
                  <a:lnTo>
                    <a:pt x="0" y="967867"/>
                  </a:lnTo>
                  <a:lnTo>
                    <a:pt x="0" y="0"/>
                  </a:lnTo>
                  <a:close/>
                </a:path>
              </a:pathLst>
            </a:custGeom>
            <a:blipFill>
              <a:blip r:embed="rId3"/>
              <a:stretch>
                <a:fillRect l="-238" r="-238" b="-3"/>
              </a:stretch>
            </a:blipFill>
          </p:spPr>
          <p:txBody>
            <a:bodyPr/>
            <a:lstStyle/>
            <a:p>
              <a:endParaRPr lang="en-US"/>
            </a:p>
          </p:txBody>
        </p:sp>
      </p:grpSp>
      <p:sp>
        <p:nvSpPr>
          <p:cNvPr id="8" name="TextBox 8"/>
          <p:cNvSpPr txBox="1"/>
          <p:nvPr/>
        </p:nvSpPr>
        <p:spPr>
          <a:xfrm>
            <a:off x="415991" y="311700"/>
            <a:ext cx="16398750" cy="1272075"/>
          </a:xfrm>
          <a:prstGeom prst="rect">
            <a:avLst/>
          </a:prstGeom>
        </p:spPr>
        <p:txBody>
          <a:bodyPr lIns="0" tIns="0" rIns="0" bIns="0" rtlCol="0" anchor="t">
            <a:spAutoFit/>
          </a:bodyPr>
          <a:lstStyle/>
          <a:p>
            <a:pPr algn="l">
              <a:lnSpc>
                <a:spcPts val="8812"/>
              </a:lnSpc>
            </a:pPr>
            <a:r>
              <a:rPr lang="en-US" sz="7200" b="1">
                <a:solidFill>
                  <a:srgbClr val="344068"/>
                </a:solidFill>
                <a:latin typeface="Arial Bold"/>
                <a:ea typeface="Arial Bold"/>
                <a:cs typeface="Arial Bold"/>
                <a:sym typeface="Arial Bold"/>
              </a:rPr>
              <a:t>How Does Pitching a Story Work?</a:t>
            </a:r>
          </a:p>
        </p:txBody>
      </p:sp>
      <p:sp>
        <p:nvSpPr>
          <p:cNvPr id="9" name="TextBox 9"/>
          <p:cNvSpPr txBox="1"/>
          <p:nvPr/>
        </p:nvSpPr>
        <p:spPr>
          <a:xfrm>
            <a:off x="577171" y="1693794"/>
            <a:ext cx="17128950" cy="6859372"/>
          </a:xfrm>
          <a:prstGeom prst="rect">
            <a:avLst/>
          </a:prstGeom>
        </p:spPr>
        <p:txBody>
          <a:bodyPr lIns="0" tIns="0" rIns="0" bIns="0" rtlCol="0" anchor="t">
            <a:spAutoFit/>
          </a:bodyPr>
          <a:lstStyle/>
          <a:p>
            <a:pPr marL="377190" lvl="1" indent="-188595" algn="l">
              <a:lnSpc>
                <a:spcPts val="4680"/>
              </a:lnSpc>
              <a:buAutoNum type="arabicPeriod"/>
            </a:pPr>
            <a:r>
              <a:rPr lang="en-US" sz="2600" b="1">
                <a:solidFill>
                  <a:srgbClr val="000000"/>
                </a:solidFill>
                <a:latin typeface="Arial Bold"/>
                <a:ea typeface="Arial Bold"/>
                <a:cs typeface="Arial Bold"/>
                <a:sym typeface="Arial Bold"/>
              </a:rPr>
              <a:t>Capture Your Stor</a:t>
            </a:r>
            <a:r>
              <a:rPr lang="en-US" sz="2600">
                <a:solidFill>
                  <a:srgbClr val="000000"/>
                </a:solidFill>
                <a:latin typeface="Arial"/>
                <a:ea typeface="Arial"/>
                <a:cs typeface="Arial"/>
                <a:sym typeface="Arial"/>
              </a:rPr>
              <a:t>y – First, a member of the NEDS team – or our PR partners at Slowey McManus Communications (SMC) will reach out to make sure you’re comfortable to tell your story to media.</a:t>
            </a:r>
          </a:p>
          <a:p>
            <a:pPr marL="377190" lvl="1" indent="-188595" algn="l">
              <a:lnSpc>
                <a:spcPts val="4680"/>
              </a:lnSpc>
              <a:buAutoNum type="arabicPeriod"/>
            </a:pPr>
            <a:r>
              <a:rPr lang="en-US" sz="2600" b="1">
                <a:solidFill>
                  <a:srgbClr val="000000"/>
                </a:solidFill>
                <a:latin typeface="Arial Bold"/>
                <a:ea typeface="Arial Bold"/>
                <a:cs typeface="Arial Bold"/>
                <a:sym typeface="Arial Bold"/>
              </a:rPr>
              <a:t>Craft Pitch</a:t>
            </a:r>
            <a:r>
              <a:rPr lang="en-US" sz="2600">
                <a:solidFill>
                  <a:srgbClr val="000000"/>
                </a:solidFill>
                <a:latin typeface="Arial"/>
                <a:ea typeface="Arial"/>
                <a:cs typeface="Arial"/>
                <a:sym typeface="Arial"/>
              </a:rPr>
              <a:t> – Then, SMC crafts a “pitch” highlighting your story and why they think a news outlet should cover it and sends it to the appropriate targets.</a:t>
            </a:r>
          </a:p>
          <a:p>
            <a:pPr marL="377190" lvl="1" indent="-188595" algn="l">
              <a:lnSpc>
                <a:spcPts val="4680"/>
              </a:lnSpc>
              <a:buAutoNum type="arabicPeriod"/>
            </a:pPr>
            <a:r>
              <a:rPr lang="en-US" sz="2600" b="1">
                <a:solidFill>
                  <a:srgbClr val="000000"/>
                </a:solidFill>
                <a:latin typeface="Arial Bold"/>
                <a:ea typeface="Arial Bold"/>
                <a:cs typeface="Arial Bold"/>
                <a:sym typeface="Arial Bold"/>
              </a:rPr>
              <a:t>We Wait &amp; Follow-up –</a:t>
            </a:r>
            <a:r>
              <a:rPr lang="en-US" sz="2600">
                <a:solidFill>
                  <a:srgbClr val="000000"/>
                </a:solidFill>
                <a:latin typeface="Arial"/>
                <a:ea typeface="Arial"/>
                <a:cs typeface="Arial"/>
                <a:sym typeface="Arial"/>
              </a:rPr>
              <a:t> If a news outlet is interested, they let us know and we coordinate an interview between you and the reporter. That said, timely angles (such as holidays, current events, etc.) alway help and SMC is persistent with follow-up pitches. </a:t>
            </a:r>
          </a:p>
          <a:p>
            <a:pPr marL="203102" lvl="1" indent="-101551" algn="l">
              <a:lnSpc>
                <a:spcPts val="2519"/>
              </a:lnSpc>
            </a:pPr>
            <a:endParaRPr lang="en-US" sz="2600">
              <a:solidFill>
                <a:srgbClr val="000000"/>
              </a:solidFill>
              <a:latin typeface="Arial"/>
              <a:ea typeface="Arial"/>
              <a:cs typeface="Arial"/>
              <a:sym typeface="Arial"/>
            </a:endParaRPr>
          </a:p>
          <a:p>
            <a:pPr marL="377190" lvl="1" indent="-188595" algn="l">
              <a:lnSpc>
                <a:spcPts val="4680"/>
              </a:lnSpc>
            </a:pPr>
            <a:r>
              <a:rPr lang="en-US" sz="2600" b="1" i="1">
                <a:solidFill>
                  <a:srgbClr val="000000"/>
                </a:solidFill>
                <a:latin typeface="Arial Bold Italics"/>
                <a:ea typeface="Arial Bold Italics"/>
                <a:cs typeface="Arial Bold Italics"/>
                <a:sym typeface="Arial Bold Italics"/>
              </a:rPr>
              <a:t>IMPORTANT:</a:t>
            </a:r>
            <a:r>
              <a:rPr lang="en-US" sz="2600" i="1">
                <a:solidFill>
                  <a:srgbClr val="000000"/>
                </a:solidFill>
                <a:latin typeface="Arial Italics"/>
                <a:ea typeface="Arial Italics"/>
                <a:cs typeface="Arial Italics"/>
                <a:sym typeface="Arial Italics"/>
              </a:rPr>
              <a:t> Often times the news outlet wants to move quickly, especially in TV, because they have tight deadlines. When we reach out asking if you are willing to tell your story, be sure to tell us anything that might affect your availability in the upcoming weeks such as work, vacations, etc. </a:t>
            </a:r>
          </a:p>
          <a:p>
            <a:pPr marL="415489" lvl="1" indent="-207745" algn="l">
              <a:lnSpc>
                <a:spcPts val="5155"/>
              </a:lnSpc>
            </a:pPr>
            <a:r>
              <a:rPr lang="en-US" sz="2864">
                <a:solidFill>
                  <a:srgbClr val="000000"/>
                </a:solidFill>
                <a:latin typeface="Arial"/>
                <a:ea typeface="Arial"/>
                <a:cs typeface="Arial"/>
                <a:sym typeface="Arial"/>
              </a:rPr>
              <a:t>	</a:t>
            </a:r>
          </a:p>
        </p:txBody>
      </p:sp>
      <p:sp>
        <p:nvSpPr>
          <p:cNvPr id="10" name="Freeform 10"/>
          <p:cNvSpPr/>
          <p:nvPr/>
        </p:nvSpPr>
        <p:spPr>
          <a:xfrm>
            <a:off x="120554" y="8443677"/>
            <a:ext cx="2474524" cy="1010771"/>
          </a:xfrm>
          <a:custGeom>
            <a:avLst/>
            <a:gdLst/>
            <a:ahLst/>
            <a:cxnLst/>
            <a:rect l="l" t="t" r="r" b="b"/>
            <a:pathLst>
              <a:path w="2474524" h="1010771">
                <a:moveTo>
                  <a:pt x="0" y="0"/>
                </a:moveTo>
                <a:lnTo>
                  <a:pt x="2474524" y="0"/>
                </a:lnTo>
                <a:lnTo>
                  <a:pt x="2474524" y="1010771"/>
                </a:lnTo>
                <a:lnTo>
                  <a:pt x="0" y="1010771"/>
                </a:lnTo>
                <a:lnTo>
                  <a:pt x="0" y="0"/>
                </a:lnTo>
                <a:close/>
              </a:path>
            </a:pathLst>
          </a:custGeom>
          <a:blipFill>
            <a:blip r:embed="rId4"/>
            <a:stretch>
              <a:fillRect t="-397" b="-397"/>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7" y="9601200"/>
            <a:ext cx="18283238" cy="685800"/>
            <a:chOff x="0" y="0"/>
            <a:chExt cx="24377651" cy="914400"/>
          </a:xfrm>
        </p:grpSpPr>
        <p:sp>
          <p:nvSpPr>
            <p:cNvPr id="3" name="Freeform 3"/>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solidFill>
              <a:srgbClr val="2683C6"/>
            </a:solidFill>
          </p:spPr>
          <p:txBody>
            <a:bodyPr/>
            <a:lstStyle/>
            <a:p>
              <a:endParaRPr lang="en-US"/>
            </a:p>
          </p:txBody>
        </p:sp>
      </p:grpSp>
      <p:grpSp>
        <p:nvGrpSpPr>
          <p:cNvPr id="4" name="Group 4"/>
          <p:cNvGrpSpPr/>
          <p:nvPr/>
        </p:nvGrpSpPr>
        <p:grpSpPr>
          <a:xfrm>
            <a:off x="27" y="9501474"/>
            <a:ext cx="18283238" cy="96012"/>
            <a:chOff x="0" y="0"/>
            <a:chExt cx="24377651" cy="128016"/>
          </a:xfrm>
        </p:grpSpPr>
        <p:sp>
          <p:nvSpPr>
            <p:cNvPr id="5" name="Freeform 5"/>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solidFill>
              <a:srgbClr val="1CADE4"/>
            </a:solidFill>
          </p:spPr>
          <p:txBody>
            <a:bodyPr/>
            <a:lstStyle/>
            <a:p>
              <a:endParaRPr lang="en-US"/>
            </a:p>
          </p:txBody>
        </p:sp>
      </p:grpSp>
      <p:grpSp>
        <p:nvGrpSpPr>
          <p:cNvPr id="6" name="Group 6"/>
          <p:cNvGrpSpPr/>
          <p:nvPr/>
        </p:nvGrpSpPr>
        <p:grpSpPr>
          <a:xfrm>
            <a:off x="15829385" y="8728521"/>
            <a:ext cx="2206284" cy="725927"/>
            <a:chOff x="0" y="0"/>
            <a:chExt cx="2941712" cy="967903"/>
          </a:xfrm>
        </p:grpSpPr>
        <p:sp>
          <p:nvSpPr>
            <p:cNvPr id="7" name="Freeform 7"/>
            <p:cNvSpPr/>
            <p:nvPr/>
          </p:nvSpPr>
          <p:spPr>
            <a:xfrm>
              <a:off x="0" y="0"/>
              <a:ext cx="2941701" cy="967867"/>
            </a:xfrm>
            <a:custGeom>
              <a:avLst/>
              <a:gdLst/>
              <a:ahLst/>
              <a:cxnLst/>
              <a:rect l="l" t="t" r="r" b="b"/>
              <a:pathLst>
                <a:path w="2941701" h="967867">
                  <a:moveTo>
                    <a:pt x="0" y="0"/>
                  </a:moveTo>
                  <a:lnTo>
                    <a:pt x="2941701" y="0"/>
                  </a:lnTo>
                  <a:lnTo>
                    <a:pt x="2941701" y="967867"/>
                  </a:lnTo>
                  <a:lnTo>
                    <a:pt x="0" y="967867"/>
                  </a:lnTo>
                  <a:lnTo>
                    <a:pt x="0" y="0"/>
                  </a:lnTo>
                  <a:close/>
                </a:path>
              </a:pathLst>
            </a:custGeom>
            <a:blipFill>
              <a:blip r:embed="rId3"/>
              <a:stretch>
                <a:fillRect l="-238" r="-238" b="-3"/>
              </a:stretch>
            </a:blipFill>
          </p:spPr>
          <p:txBody>
            <a:bodyPr/>
            <a:lstStyle/>
            <a:p>
              <a:endParaRPr lang="en-US"/>
            </a:p>
          </p:txBody>
        </p:sp>
      </p:grpSp>
      <p:sp>
        <p:nvSpPr>
          <p:cNvPr id="8" name="TextBox 8"/>
          <p:cNvSpPr txBox="1"/>
          <p:nvPr/>
        </p:nvSpPr>
        <p:spPr>
          <a:xfrm>
            <a:off x="355120" y="446275"/>
            <a:ext cx="16398750" cy="1272075"/>
          </a:xfrm>
          <a:prstGeom prst="rect">
            <a:avLst/>
          </a:prstGeom>
        </p:spPr>
        <p:txBody>
          <a:bodyPr lIns="0" tIns="0" rIns="0" bIns="0" rtlCol="0" anchor="t">
            <a:spAutoFit/>
          </a:bodyPr>
          <a:lstStyle/>
          <a:p>
            <a:pPr algn="l">
              <a:lnSpc>
                <a:spcPts val="8812"/>
              </a:lnSpc>
            </a:pPr>
            <a:r>
              <a:rPr lang="en-US" sz="7200" b="1">
                <a:solidFill>
                  <a:srgbClr val="344068"/>
                </a:solidFill>
                <a:latin typeface="Arial Bold"/>
                <a:ea typeface="Arial Bold"/>
                <a:cs typeface="Arial Bold"/>
                <a:sym typeface="Arial Bold"/>
              </a:rPr>
              <a:t>General Interview Techniques</a:t>
            </a:r>
          </a:p>
        </p:txBody>
      </p:sp>
      <p:sp>
        <p:nvSpPr>
          <p:cNvPr id="9" name="TextBox 9"/>
          <p:cNvSpPr txBox="1"/>
          <p:nvPr/>
        </p:nvSpPr>
        <p:spPr>
          <a:xfrm>
            <a:off x="704000" y="1794550"/>
            <a:ext cx="16673550" cy="6634125"/>
          </a:xfrm>
          <a:prstGeom prst="rect">
            <a:avLst/>
          </a:prstGeom>
        </p:spPr>
        <p:txBody>
          <a:bodyPr lIns="0" tIns="0" rIns="0" bIns="0" rtlCol="0" anchor="t">
            <a:spAutoFit/>
          </a:bodyPr>
          <a:lstStyle/>
          <a:p>
            <a:pPr marL="388620" lvl="1" indent="-194310" algn="l">
              <a:lnSpc>
                <a:spcPts val="5039"/>
              </a:lnSpc>
              <a:buFont typeface="Arial"/>
              <a:buChar char="•"/>
            </a:pPr>
            <a:r>
              <a:rPr lang="en-US" sz="2799">
                <a:solidFill>
                  <a:srgbClr val="000000"/>
                </a:solidFill>
                <a:latin typeface="Arial"/>
                <a:ea typeface="Arial"/>
                <a:cs typeface="Arial"/>
                <a:sym typeface="Arial"/>
              </a:rPr>
              <a:t>Have an idea of what you want to say ahead of time but don’t formulate answers. You’ll sound too scripted!</a:t>
            </a:r>
          </a:p>
          <a:p>
            <a:pPr marL="388620" lvl="1" indent="-194310" algn="l">
              <a:lnSpc>
                <a:spcPts val="5039"/>
              </a:lnSpc>
              <a:buFont typeface="Arial"/>
              <a:buChar char="•"/>
            </a:pPr>
            <a:r>
              <a:rPr lang="en-US" sz="2799">
                <a:solidFill>
                  <a:srgbClr val="000000"/>
                </a:solidFill>
                <a:latin typeface="Arial"/>
                <a:ea typeface="Arial"/>
                <a:cs typeface="Arial"/>
                <a:sym typeface="Arial"/>
              </a:rPr>
              <a:t>Try to remain concise and conversational. However, you’re there to tell YOUR story and all the emotions that come along with it.</a:t>
            </a:r>
          </a:p>
          <a:p>
            <a:pPr marL="388620" lvl="1" indent="-194310" algn="l">
              <a:lnSpc>
                <a:spcPts val="5039"/>
              </a:lnSpc>
              <a:buFont typeface="Arial"/>
              <a:buChar char="•"/>
            </a:pPr>
            <a:r>
              <a:rPr lang="en-US" sz="2799">
                <a:solidFill>
                  <a:srgbClr val="000000"/>
                </a:solidFill>
                <a:latin typeface="Arial"/>
                <a:ea typeface="Arial"/>
                <a:cs typeface="Arial"/>
                <a:sym typeface="Arial"/>
              </a:rPr>
              <a:t>Feel free to have a conversation with the reporter ahead of time. “What kind of questions do you think you’ll ask me?”</a:t>
            </a:r>
          </a:p>
          <a:p>
            <a:pPr marL="388620" lvl="1" indent="-194310" algn="l">
              <a:lnSpc>
                <a:spcPts val="5039"/>
              </a:lnSpc>
              <a:buFont typeface="Arial"/>
              <a:buChar char="•"/>
            </a:pPr>
            <a:r>
              <a:rPr lang="en-US" sz="2799">
                <a:solidFill>
                  <a:srgbClr val="000000"/>
                </a:solidFill>
                <a:latin typeface="Arial"/>
                <a:ea typeface="Arial"/>
                <a:cs typeface="Arial"/>
                <a:sym typeface="Arial"/>
              </a:rPr>
              <a:t>If you need a second to formulate an answer, take it! Most of the time you are NOT live, so they will cut out any silence or pauses. </a:t>
            </a:r>
          </a:p>
        </p:txBody>
      </p:sp>
      <p:sp>
        <p:nvSpPr>
          <p:cNvPr id="10" name="Freeform 10"/>
          <p:cNvSpPr/>
          <p:nvPr/>
        </p:nvSpPr>
        <p:spPr>
          <a:xfrm>
            <a:off x="120554" y="8443677"/>
            <a:ext cx="2474524" cy="1010771"/>
          </a:xfrm>
          <a:custGeom>
            <a:avLst/>
            <a:gdLst/>
            <a:ahLst/>
            <a:cxnLst/>
            <a:rect l="l" t="t" r="r" b="b"/>
            <a:pathLst>
              <a:path w="2474524" h="1010771">
                <a:moveTo>
                  <a:pt x="0" y="0"/>
                </a:moveTo>
                <a:lnTo>
                  <a:pt x="2474524" y="0"/>
                </a:lnTo>
                <a:lnTo>
                  <a:pt x="2474524" y="1010771"/>
                </a:lnTo>
                <a:lnTo>
                  <a:pt x="0" y="1010771"/>
                </a:lnTo>
                <a:lnTo>
                  <a:pt x="0" y="0"/>
                </a:lnTo>
                <a:close/>
              </a:path>
            </a:pathLst>
          </a:custGeom>
          <a:blipFill>
            <a:blip r:embed="rId4"/>
            <a:stretch>
              <a:fillRect t="-397" b="-397"/>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7" y="9601200"/>
            <a:ext cx="18283238" cy="685800"/>
            <a:chOff x="0" y="0"/>
            <a:chExt cx="24377651" cy="914400"/>
          </a:xfrm>
        </p:grpSpPr>
        <p:sp>
          <p:nvSpPr>
            <p:cNvPr id="3" name="Freeform 3"/>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solidFill>
              <a:srgbClr val="2683C6"/>
            </a:solidFill>
          </p:spPr>
          <p:txBody>
            <a:bodyPr/>
            <a:lstStyle/>
            <a:p>
              <a:endParaRPr lang="en-US"/>
            </a:p>
          </p:txBody>
        </p:sp>
      </p:grpSp>
      <p:grpSp>
        <p:nvGrpSpPr>
          <p:cNvPr id="4" name="Group 4"/>
          <p:cNvGrpSpPr/>
          <p:nvPr/>
        </p:nvGrpSpPr>
        <p:grpSpPr>
          <a:xfrm>
            <a:off x="27" y="9501474"/>
            <a:ext cx="18283238" cy="96012"/>
            <a:chOff x="0" y="0"/>
            <a:chExt cx="24377651" cy="128016"/>
          </a:xfrm>
        </p:grpSpPr>
        <p:sp>
          <p:nvSpPr>
            <p:cNvPr id="5" name="Freeform 5"/>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solidFill>
              <a:srgbClr val="1CADE4"/>
            </a:solidFill>
          </p:spPr>
          <p:txBody>
            <a:bodyPr/>
            <a:lstStyle/>
            <a:p>
              <a:endParaRPr lang="en-US"/>
            </a:p>
          </p:txBody>
        </p:sp>
      </p:grpSp>
      <p:grpSp>
        <p:nvGrpSpPr>
          <p:cNvPr id="6" name="Group 6"/>
          <p:cNvGrpSpPr/>
          <p:nvPr/>
        </p:nvGrpSpPr>
        <p:grpSpPr>
          <a:xfrm>
            <a:off x="15829385" y="8728521"/>
            <a:ext cx="2206284" cy="725927"/>
            <a:chOff x="0" y="0"/>
            <a:chExt cx="2941712" cy="967903"/>
          </a:xfrm>
        </p:grpSpPr>
        <p:sp>
          <p:nvSpPr>
            <p:cNvPr id="7" name="Freeform 7"/>
            <p:cNvSpPr/>
            <p:nvPr/>
          </p:nvSpPr>
          <p:spPr>
            <a:xfrm>
              <a:off x="0" y="0"/>
              <a:ext cx="2941701" cy="967867"/>
            </a:xfrm>
            <a:custGeom>
              <a:avLst/>
              <a:gdLst/>
              <a:ahLst/>
              <a:cxnLst/>
              <a:rect l="l" t="t" r="r" b="b"/>
              <a:pathLst>
                <a:path w="2941701" h="967867">
                  <a:moveTo>
                    <a:pt x="0" y="0"/>
                  </a:moveTo>
                  <a:lnTo>
                    <a:pt x="2941701" y="0"/>
                  </a:lnTo>
                  <a:lnTo>
                    <a:pt x="2941701" y="967867"/>
                  </a:lnTo>
                  <a:lnTo>
                    <a:pt x="0" y="967867"/>
                  </a:lnTo>
                  <a:lnTo>
                    <a:pt x="0" y="0"/>
                  </a:lnTo>
                  <a:close/>
                </a:path>
              </a:pathLst>
            </a:custGeom>
            <a:blipFill>
              <a:blip r:embed="rId3"/>
              <a:stretch>
                <a:fillRect l="-238" r="-238" b="-3"/>
              </a:stretch>
            </a:blipFill>
          </p:spPr>
          <p:txBody>
            <a:bodyPr/>
            <a:lstStyle/>
            <a:p>
              <a:endParaRPr lang="en-US"/>
            </a:p>
          </p:txBody>
        </p:sp>
      </p:grpSp>
      <p:sp>
        <p:nvSpPr>
          <p:cNvPr id="8" name="TextBox 8"/>
          <p:cNvSpPr txBox="1"/>
          <p:nvPr/>
        </p:nvSpPr>
        <p:spPr>
          <a:xfrm>
            <a:off x="431208" y="446275"/>
            <a:ext cx="16398750" cy="1272075"/>
          </a:xfrm>
          <a:prstGeom prst="rect">
            <a:avLst/>
          </a:prstGeom>
        </p:spPr>
        <p:txBody>
          <a:bodyPr lIns="0" tIns="0" rIns="0" bIns="0" rtlCol="0" anchor="t">
            <a:spAutoFit/>
          </a:bodyPr>
          <a:lstStyle/>
          <a:p>
            <a:pPr algn="l">
              <a:lnSpc>
                <a:spcPts val="8812"/>
              </a:lnSpc>
            </a:pPr>
            <a:r>
              <a:rPr lang="en-US" sz="7200" b="1">
                <a:solidFill>
                  <a:srgbClr val="344068"/>
                </a:solidFill>
                <a:latin typeface="Arial Bold"/>
                <a:ea typeface="Arial Bold"/>
                <a:cs typeface="Arial Bold"/>
                <a:sym typeface="Arial Bold"/>
              </a:rPr>
              <a:t>Phone Interview Techniques</a:t>
            </a:r>
          </a:p>
        </p:txBody>
      </p:sp>
      <p:sp>
        <p:nvSpPr>
          <p:cNvPr id="9" name="TextBox 9"/>
          <p:cNvSpPr txBox="1"/>
          <p:nvPr/>
        </p:nvSpPr>
        <p:spPr>
          <a:xfrm>
            <a:off x="704000" y="1718350"/>
            <a:ext cx="16673550" cy="6710325"/>
          </a:xfrm>
          <a:prstGeom prst="rect">
            <a:avLst/>
          </a:prstGeom>
        </p:spPr>
        <p:txBody>
          <a:bodyPr lIns="0" tIns="0" rIns="0" bIns="0" rtlCol="0" anchor="t">
            <a:spAutoFit/>
          </a:bodyPr>
          <a:lstStyle/>
          <a:p>
            <a:pPr marL="445770" lvl="1" indent="-222885" algn="l">
              <a:lnSpc>
                <a:spcPts val="6840"/>
              </a:lnSpc>
              <a:buFont typeface="Arial"/>
              <a:buChar char="•"/>
            </a:pPr>
            <a:r>
              <a:rPr lang="en-US" sz="3800">
                <a:solidFill>
                  <a:srgbClr val="000000"/>
                </a:solidFill>
                <a:latin typeface="Arial"/>
                <a:ea typeface="Arial"/>
                <a:cs typeface="Arial"/>
                <a:sym typeface="Arial"/>
              </a:rPr>
              <a:t>It’s best to stand up when you’re on the phone with a reporter for an interview. You’ll sound more engaged.</a:t>
            </a:r>
          </a:p>
          <a:p>
            <a:pPr marL="445770" lvl="1" indent="-222885" algn="l">
              <a:lnSpc>
                <a:spcPts val="6840"/>
              </a:lnSpc>
              <a:buFont typeface="Arial"/>
              <a:buChar char="•"/>
            </a:pPr>
            <a:r>
              <a:rPr lang="en-US" sz="3800">
                <a:solidFill>
                  <a:srgbClr val="000000"/>
                </a:solidFill>
                <a:latin typeface="Arial"/>
                <a:ea typeface="Arial"/>
                <a:cs typeface="Arial"/>
                <a:sym typeface="Arial"/>
              </a:rPr>
              <a:t>Don’t put the phone on speaker. It can affect how it sounds to the reporter!</a:t>
            </a:r>
          </a:p>
          <a:p>
            <a:pPr marL="445770" lvl="1" indent="-222885" algn="l">
              <a:lnSpc>
                <a:spcPts val="6840"/>
              </a:lnSpc>
              <a:buFont typeface="Arial"/>
              <a:buChar char="•"/>
            </a:pPr>
            <a:r>
              <a:rPr lang="en-US" sz="3800">
                <a:solidFill>
                  <a:srgbClr val="000000"/>
                </a:solidFill>
                <a:latin typeface="Arial"/>
                <a:ea typeface="Arial"/>
                <a:cs typeface="Arial"/>
                <a:sym typeface="Arial"/>
              </a:rPr>
              <a:t>Remember: despite it feeling like just a conversation, you’re still interviewing with a reporter who is most likely recording it! </a:t>
            </a:r>
          </a:p>
        </p:txBody>
      </p:sp>
      <p:sp>
        <p:nvSpPr>
          <p:cNvPr id="10" name="Freeform 10"/>
          <p:cNvSpPr/>
          <p:nvPr/>
        </p:nvSpPr>
        <p:spPr>
          <a:xfrm>
            <a:off x="120554" y="8443677"/>
            <a:ext cx="2474524" cy="1010771"/>
          </a:xfrm>
          <a:custGeom>
            <a:avLst/>
            <a:gdLst/>
            <a:ahLst/>
            <a:cxnLst/>
            <a:rect l="l" t="t" r="r" b="b"/>
            <a:pathLst>
              <a:path w="2474524" h="1010771">
                <a:moveTo>
                  <a:pt x="0" y="0"/>
                </a:moveTo>
                <a:lnTo>
                  <a:pt x="2474524" y="0"/>
                </a:lnTo>
                <a:lnTo>
                  <a:pt x="2474524" y="1010771"/>
                </a:lnTo>
                <a:lnTo>
                  <a:pt x="0" y="1010771"/>
                </a:lnTo>
                <a:lnTo>
                  <a:pt x="0" y="0"/>
                </a:lnTo>
                <a:close/>
              </a:path>
            </a:pathLst>
          </a:custGeom>
          <a:blipFill>
            <a:blip r:embed="rId4"/>
            <a:stretch>
              <a:fillRect t="-397" b="-397"/>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7" y="9601200"/>
            <a:ext cx="18283238" cy="685800"/>
            <a:chOff x="0" y="0"/>
            <a:chExt cx="24377651" cy="914400"/>
          </a:xfrm>
        </p:grpSpPr>
        <p:sp>
          <p:nvSpPr>
            <p:cNvPr id="3" name="Freeform 3"/>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solidFill>
              <a:srgbClr val="2683C6"/>
            </a:solidFill>
          </p:spPr>
          <p:txBody>
            <a:bodyPr/>
            <a:lstStyle/>
            <a:p>
              <a:endParaRPr lang="en-US"/>
            </a:p>
          </p:txBody>
        </p:sp>
      </p:grpSp>
      <p:grpSp>
        <p:nvGrpSpPr>
          <p:cNvPr id="4" name="Group 4"/>
          <p:cNvGrpSpPr/>
          <p:nvPr/>
        </p:nvGrpSpPr>
        <p:grpSpPr>
          <a:xfrm>
            <a:off x="27" y="9501474"/>
            <a:ext cx="18283238" cy="96012"/>
            <a:chOff x="0" y="0"/>
            <a:chExt cx="24377651" cy="128016"/>
          </a:xfrm>
        </p:grpSpPr>
        <p:sp>
          <p:nvSpPr>
            <p:cNvPr id="5" name="Freeform 5"/>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solidFill>
              <a:srgbClr val="1CADE4"/>
            </a:solidFill>
          </p:spPr>
          <p:txBody>
            <a:bodyPr/>
            <a:lstStyle/>
            <a:p>
              <a:endParaRPr lang="en-US"/>
            </a:p>
          </p:txBody>
        </p:sp>
      </p:grpSp>
      <p:grpSp>
        <p:nvGrpSpPr>
          <p:cNvPr id="6" name="Group 6"/>
          <p:cNvGrpSpPr/>
          <p:nvPr/>
        </p:nvGrpSpPr>
        <p:grpSpPr>
          <a:xfrm>
            <a:off x="15829385" y="8728521"/>
            <a:ext cx="2206284" cy="725927"/>
            <a:chOff x="0" y="0"/>
            <a:chExt cx="2941712" cy="967903"/>
          </a:xfrm>
        </p:grpSpPr>
        <p:sp>
          <p:nvSpPr>
            <p:cNvPr id="7" name="Freeform 7"/>
            <p:cNvSpPr/>
            <p:nvPr/>
          </p:nvSpPr>
          <p:spPr>
            <a:xfrm>
              <a:off x="0" y="0"/>
              <a:ext cx="2941701" cy="967867"/>
            </a:xfrm>
            <a:custGeom>
              <a:avLst/>
              <a:gdLst/>
              <a:ahLst/>
              <a:cxnLst/>
              <a:rect l="l" t="t" r="r" b="b"/>
              <a:pathLst>
                <a:path w="2941701" h="967867">
                  <a:moveTo>
                    <a:pt x="0" y="0"/>
                  </a:moveTo>
                  <a:lnTo>
                    <a:pt x="2941701" y="0"/>
                  </a:lnTo>
                  <a:lnTo>
                    <a:pt x="2941701" y="967867"/>
                  </a:lnTo>
                  <a:lnTo>
                    <a:pt x="0" y="967867"/>
                  </a:lnTo>
                  <a:lnTo>
                    <a:pt x="0" y="0"/>
                  </a:lnTo>
                  <a:close/>
                </a:path>
              </a:pathLst>
            </a:custGeom>
            <a:blipFill>
              <a:blip r:embed="rId3"/>
              <a:stretch>
                <a:fillRect l="-238" r="-238" b="-3"/>
              </a:stretch>
            </a:blipFill>
          </p:spPr>
          <p:txBody>
            <a:bodyPr/>
            <a:lstStyle/>
            <a:p>
              <a:endParaRPr lang="en-US"/>
            </a:p>
          </p:txBody>
        </p:sp>
      </p:grpSp>
      <p:sp>
        <p:nvSpPr>
          <p:cNvPr id="8" name="TextBox 8"/>
          <p:cNvSpPr txBox="1"/>
          <p:nvPr/>
        </p:nvSpPr>
        <p:spPr>
          <a:xfrm>
            <a:off x="431208" y="551050"/>
            <a:ext cx="16398750" cy="1272075"/>
          </a:xfrm>
          <a:prstGeom prst="rect">
            <a:avLst/>
          </a:prstGeom>
        </p:spPr>
        <p:txBody>
          <a:bodyPr lIns="0" tIns="0" rIns="0" bIns="0" rtlCol="0" anchor="t">
            <a:spAutoFit/>
          </a:bodyPr>
          <a:lstStyle/>
          <a:p>
            <a:pPr algn="l">
              <a:lnSpc>
                <a:spcPts val="8812"/>
              </a:lnSpc>
            </a:pPr>
            <a:r>
              <a:rPr lang="en-US" sz="7200" b="1">
                <a:solidFill>
                  <a:srgbClr val="344068"/>
                </a:solidFill>
                <a:latin typeface="Arial Bold"/>
                <a:ea typeface="Arial Bold"/>
                <a:cs typeface="Arial Bold"/>
                <a:sym typeface="Arial Bold"/>
              </a:rPr>
              <a:t>TV Interview Techniques</a:t>
            </a:r>
          </a:p>
        </p:txBody>
      </p:sp>
      <p:sp>
        <p:nvSpPr>
          <p:cNvPr id="9" name="TextBox 9"/>
          <p:cNvSpPr txBox="1"/>
          <p:nvPr/>
        </p:nvSpPr>
        <p:spPr>
          <a:xfrm>
            <a:off x="704000" y="1794550"/>
            <a:ext cx="16882950" cy="6634125"/>
          </a:xfrm>
          <a:prstGeom prst="rect">
            <a:avLst/>
          </a:prstGeom>
        </p:spPr>
        <p:txBody>
          <a:bodyPr lIns="0" tIns="0" rIns="0" bIns="0" rtlCol="0" anchor="t">
            <a:spAutoFit/>
          </a:bodyPr>
          <a:lstStyle/>
          <a:p>
            <a:pPr marL="388620" lvl="1" indent="-194310" algn="l">
              <a:lnSpc>
                <a:spcPts val="5039"/>
              </a:lnSpc>
              <a:buFont typeface="Arial"/>
              <a:buChar char="•"/>
            </a:pPr>
            <a:r>
              <a:rPr lang="en-US" sz="2799">
                <a:solidFill>
                  <a:srgbClr val="000000"/>
                </a:solidFill>
                <a:latin typeface="Arial"/>
                <a:ea typeface="Arial"/>
                <a:cs typeface="Arial"/>
                <a:sym typeface="Arial"/>
              </a:rPr>
              <a:t>Dress the part</a:t>
            </a:r>
          </a:p>
          <a:p>
            <a:pPr marL="845820" lvl="2" indent="-281940" algn="l">
              <a:lnSpc>
                <a:spcPts val="5039"/>
              </a:lnSpc>
              <a:buFont typeface="Arial"/>
              <a:buChar char="⚬"/>
            </a:pPr>
            <a:r>
              <a:rPr lang="en-US" sz="2799">
                <a:solidFill>
                  <a:srgbClr val="000000"/>
                </a:solidFill>
                <a:latin typeface="Arial"/>
                <a:ea typeface="Arial"/>
                <a:cs typeface="Arial"/>
                <a:sym typeface="Arial"/>
              </a:rPr>
              <a:t>Light colors are best. Avoid stripes, busy designs, and the color black. </a:t>
            </a:r>
          </a:p>
          <a:p>
            <a:pPr marL="388620" lvl="1" indent="-194310" algn="l">
              <a:lnSpc>
                <a:spcPts val="5039"/>
              </a:lnSpc>
              <a:buFont typeface="Arial"/>
              <a:buChar char="•"/>
            </a:pPr>
            <a:r>
              <a:rPr lang="en-US" sz="2799">
                <a:solidFill>
                  <a:srgbClr val="000000"/>
                </a:solidFill>
                <a:latin typeface="Arial"/>
                <a:ea typeface="Arial"/>
                <a:cs typeface="Arial"/>
                <a:sym typeface="Arial"/>
              </a:rPr>
              <a:t>Body control –  Be comfortable, confident, relaxed. Avoiding being stiff. If sitting, sit tall and avoid leaning back. If standing, place one foot slightly ahead of the other to avoid swaying. </a:t>
            </a:r>
          </a:p>
          <a:p>
            <a:pPr marL="388620" lvl="1" indent="-194310" algn="l">
              <a:lnSpc>
                <a:spcPts val="5039"/>
              </a:lnSpc>
              <a:buFont typeface="Arial"/>
              <a:buChar char="•"/>
            </a:pPr>
            <a:r>
              <a:rPr lang="en-US" sz="2799">
                <a:solidFill>
                  <a:srgbClr val="000000"/>
                </a:solidFill>
                <a:latin typeface="Arial"/>
                <a:ea typeface="Arial"/>
                <a:cs typeface="Arial"/>
                <a:sym typeface="Arial"/>
              </a:rPr>
              <a:t>Unless it’s live, it’s okay to start your answer over again.</a:t>
            </a:r>
          </a:p>
          <a:p>
            <a:pPr marL="388620" lvl="1" indent="-194310" algn="l">
              <a:lnSpc>
                <a:spcPts val="5039"/>
              </a:lnSpc>
              <a:buFont typeface="Arial"/>
              <a:buChar char="•"/>
            </a:pPr>
            <a:r>
              <a:rPr lang="en-US" sz="2799">
                <a:solidFill>
                  <a:srgbClr val="000000"/>
                </a:solidFill>
                <a:latin typeface="Arial"/>
                <a:ea typeface="Arial"/>
                <a:cs typeface="Arial"/>
                <a:sym typeface="Arial"/>
              </a:rPr>
              <a:t>Make eye contact with the reporter in person – not at the camera. If you have to look away at all, look down. </a:t>
            </a:r>
          </a:p>
          <a:p>
            <a:pPr marL="388620" lvl="1" indent="-194310" algn="l">
              <a:lnSpc>
                <a:spcPts val="5039"/>
              </a:lnSpc>
              <a:buFont typeface="Arial"/>
              <a:buChar char="•"/>
            </a:pPr>
            <a:r>
              <a:rPr lang="en-US" sz="2799">
                <a:solidFill>
                  <a:srgbClr val="000000"/>
                </a:solidFill>
                <a:latin typeface="Arial"/>
                <a:ea typeface="Arial"/>
                <a:cs typeface="Arial"/>
                <a:sym typeface="Arial"/>
              </a:rPr>
              <a:t>Don’t be afraid to talk with your hands if that’s what you usually do. Just try and keep them below the chest so it's not too distracting. </a:t>
            </a:r>
          </a:p>
          <a:p>
            <a:pPr marL="194310" lvl="1" indent="-97155" algn="l">
              <a:lnSpc>
                <a:spcPts val="2519"/>
              </a:lnSpc>
            </a:pPr>
            <a:endParaRPr lang="en-US" sz="2799">
              <a:solidFill>
                <a:srgbClr val="000000"/>
              </a:solidFill>
              <a:latin typeface="Arial"/>
              <a:ea typeface="Arial"/>
              <a:cs typeface="Arial"/>
              <a:sym typeface="Arial"/>
            </a:endParaRPr>
          </a:p>
          <a:p>
            <a:pPr marL="194310" lvl="1" indent="-97155" algn="l">
              <a:lnSpc>
                <a:spcPts val="2519"/>
              </a:lnSpc>
            </a:pPr>
            <a:endParaRPr lang="en-US" sz="2799">
              <a:solidFill>
                <a:srgbClr val="000000"/>
              </a:solidFill>
              <a:latin typeface="Arial"/>
              <a:ea typeface="Arial"/>
              <a:cs typeface="Arial"/>
              <a:sym typeface="Arial"/>
            </a:endParaRPr>
          </a:p>
        </p:txBody>
      </p:sp>
      <p:sp>
        <p:nvSpPr>
          <p:cNvPr id="10" name="Freeform 10"/>
          <p:cNvSpPr/>
          <p:nvPr/>
        </p:nvSpPr>
        <p:spPr>
          <a:xfrm>
            <a:off x="120554" y="8443677"/>
            <a:ext cx="2474524" cy="1010771"/>
          </a:xfrm>
          <a:custGeom>
            <a:avLst/>
            <a:gdLst/>
            <a:ahLst/>
            <a:cxnLst/>
            <a:rect l="l" t="t" r="r" b="b"/>
            <a:pathLst>
              <a:path w="2474524" h="1010771">
                <a:moveTo>
                  <a:pt x="0" y="0"/>
                </a:moveTo>
                <a:lnTo>
                  <a:pt x="2474524" y="0"/>
                </a:lnTo>
                <a:lnTo>
                  <a:pt x="2474524" y="1010771"/>
                </a:lnTo>
                <a:lnTo>
                  <a:pt x="0" y="1010771"/>
                </a:lnTo>
                <a:lnTo>
                  <a:pt x="0" y="0"/>
                </a:lnTo>
                <a:close/>
              </a:path>
            </a:pathLst>
          </a:custGeom>
          <a:blipFill>
            <a:blip r:embed="rId4"/>
            <a:stretch>
              <a:fillRect t="-397" b="-397"/>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7" y="9601200"/>
            <a:ext cx="18283238" cy="685800"/>
            <a:chOff x="0" y="0"/>
            <a:chExt cx="24377651" cy="914400"/>
          </a:xfrm>
        </p:grpSpPr>
        <p:sp>
          <p:nvSpPr>
            <p:cNvPr id="3" name="Freeform 3"/>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solidFill>
              <a:srgbClr val="2683C6"/>
            </a:solidFill>
          </p:spPr>
          <p:txBody>
            <a:bodyPr/>
            <a:lstStyle/>
            <a:p>
              <a:endParaRPr lang="en-US"/>
            </a:p>
          </p:txBody>
        </p:sp>
      </p:grpSp>
      <p:grpSp>
        <p:nvGrpSpPr>
          <p:cNvPr id="4" name="Group 4"/>
          <p:cNvGrpSpPr/>
          <p:nvPr/>
        </p:nvGrpSpPr>
        <p:grpSpPr>
          <a:xfrm>
            <a:off x="27" y="9501474"/>
            <a:ext cx="18283238" cy="96012"/>
            <a:chOff x="0" y="0"/>
            <a:chExt cx="24377651" cy="128016"/>
          </a:xfrm>
        </p:grpSpPr>
        <p:sp>
          <p:nvSpPr>
            <p:cNvPr id="5" name="Freeform 5"/>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solidFill>
              <a:srgbClr val="1CADE4"/>
            </a:solidFill>
          </p:spPr>
          <p:txBody>
            <a:bodyPr/>
            <a:lstStyle/>
            <a:p>
              <a:endParaRPr lang="en-US"/>
            </a:p>
          </p:txBody>
        </p:sp>
      </p:grpSp>
      <p:grpSp>
        <p:nvGrpSpPr>
          <p:cNvPr id="6" name="Group 6"/>
          <p:cNvGrpSpPr/>
          <p:nvPr/>
        </p:nvGrpSpPr>
        <p:grpSpPr>
          <a:xfrm>
            <a:off x="15829385" y="8728521"/>
            <a:ext cx="2206284" cy="725927"/>
            <a:chOff x="0" y="0"/>
            <a:chExt cx="2941712" cy="967903"/>
          </a:xfrm>
        </p:grpSpPr>
        <p:sp>
          <p:nvSpPr>
            <p:cNvPr id="7" name="Freeform 7"/>
            <p:cNvSpPr/>
            <p:nvPr/>
          </p:nvSpPr>
          <p:spPr>
            <a:xfrm>
              <a:off x="0" y="0"/>
              <a:ext cx="2941701" cy="967867"/>
            </a:xfrm>
            <a:custGeom>
              <a:avLst/>
              <a:gdLst/>
              <a:ahLst/>
              <a:cxnLst/>
              <a:rect l="l" t="t" r="r" b="b"/>
              <a:pathLst>
                <a:path w="2941701" h="967867">
                  <a:moveTo>
                    <a:pt x="0" y="0"/>
                  </a:moveTo>
                  <a:lnTo>
                    <a:pt x="2941701" y="0"/>
                  </a:lnTo>
                  <a:lnTo>
                    <a:pt x="2941701" y="967867"/>
                  </a:lnTo>
                  <a:lnTo>
                    <a:pt x="0" y="967867"/>
                  </a:lnTo>
                  <a:lnTo>
                    <a:pt x="0" y="0"/>
                  </a:lnTo>
                  <a:close/>
                </a:path>
              </a:pathLst>
            </a:custGeom>
            <a:blipFill>
              <a:blip r:embed="rId3"/>
              <a:stretch>
                <a:fillRect l="-238" r="-238" b="-3"/>
              </a:stretch>
            </a:blipFill>
          </p:spPr>
          <p:txBody>
            <a:bodyPr/>
            <a:lstStyle/>
            <a:p>
              <a:endParaRPr lang="en-US"/>
            </a:p>
          </p:txBody>
        </p:sp>
      </p:grpSp>
      <p:sp>
        <p:nvSpPr>
          <p:cNvPr id="8" name="TextBox 8"/>
          <p:cNvSpPr txBox="1"/>
          <p:nvPr/>
        </p:nvSpPr>
        <p:spPr>
          <a:xfrm>
            <a:off x="294250" y="161850"/>
            <a:ext cx="16398750" cy="1272075"/>
          </a:xfrm>
          <a:prstGeom prst="rect">
            <a:avLst/>
          </a:prstGeom>
        </p:spPr>
        <p:txBody>
          <a:bodyPr lIns="0" tIns="0" rIns="0" bIns="0" rtlCol="0" anchor="t">
            <a:spAutoFit/>
          </a:bodyPr>
          <a:lstStyle/>
          <a:p>
            <a:pPr algn="l">
              <a:lnSpc>
                <a:spcPts val="8812"/>
              </a:lnSpc>
            </a:pPr>
            <a:r>
              <a:rPr lang="en-US" sz="7200" b="1">
                <a:solidFill>
                  <a:srgbClr val="344068"/>
                </a:solidFill>
                <a:latin typeface="Arial Bold"/>
                <a:ea typeface="Arial Bold"/>
                <a:cs typeface="Arial Bold"/>
                <a:sym typeface="Arial Bold"/>
              </a:rPr>
              <a:t>Recent Volunteer-Driven Stories</a:t>
            </a:r>
          </a:p>
        </p:txBody>
      </p:sp>
      <p:sp>
        <p:nvSpPr>
          <p:cNvPr id="9" name="Freeform 9">
            <a:hlinkClick r:id="rId4" tooltip="https://www.wtnh.com/news/connecticut/organ-donations-are-increasing-in-new-england-but-so-is-the-need/"/>
          </p:cNvPr>
          <p:cNvSpPr/>
          <p:nvPr/>
        </p:nvSpPr>
        <p:spPr>
          <a:xfrm>
            <a:off x="583265" y="1660162"/>
            <a:ext cx="5848350" cy="2271503"/>
          </a:xfrm>
          <a:custGeom>
            <a:avLst/>
            <a:gdLst/>
            <a:ahLst/>
            <a:cxnLst/>
            <a:rect l="l" t="t" r="r" b="b"/>
            <a:pathLst>
              <a:path w="5848350" h="2271503">
                <a:moveTo>
                  <a:pt x="0" y="0"/>
                </a:moveTo>
                <a:lnTo>
                  <a:pt x="5848350" y="0"/>
                </a:lnTo>
                <a:lnTo>
                  <a:pt x="5848350" y="2271503"/>
                </a:lnTo>
                <a:lnTo>
                  <a:pt x="0" y="2271503"/>
                </a:lnTo>
                <a:lnTo>
                  <a:pt x="0" y="0"/>
                </a:lnTo>
                <a:close/>
              </a:path>
            </a:pathLst>
          </a:custGeom>
          <a:blipFill>
            <a:blip r:embed="rId5"/>
            <a:stretch>
              <a:fillRect/>
            </a:stretch>
          </a:blipFill>
        </p:spPr>
        <p:txBody>
          <a:bodyPr/>
          <a:lstStyle/>
          <a:p>
            <a:endParaRPr lang="en-US"/>
          </a:p>
        </p:txBody>
      </p:sp>
      <p:sp>
        <p:nvSpPr>
          <p:cNvPr id="10" name="Freeform 10">
            <a:hlinkClick r:id="rId6" tooltip="https://www.capeandislands.org/local-news/2024-08-16/she-runs-the-falmouth-road-race-to-honor-her-sons-last-act-of-kindness"/>
          </p:cNvPr>
          <p:cNvSpPr/>
          <p:nvPr/>
        </p:nvSpPr>
        <p:spPr>
          <a:xfrm>
            <a:off x="6845698" y="1525351"/>
            <a:ext cx="4168606" cy="4624227"/>
          </a:xfrm>
          <a:custGeom>
            <a:avLst/>
            <a:gdLst/>
            <a:ahLst/>
            <a:cxnLst/>
            <a:rect l="l" t="t" r="r" b="b"/>
            <a:pathLst>
              <a:path w="4168606" h="4624227">
                <a:moveTo>
                  <a:pt x="0" y="0"/>
                </a:moveTo>
                <a:lnTo>
                  <a:pt x="4168606" y="0"/>
                </a:lnTo>
                <a:lnTo>
                  <a:pt x="4168606" y="4624227"/>
                </a:lnTo>
                <a:lnTo>
                  <a:pt x="0" y="4624227"/>
                </a:lnTo>
                <a:lnTo>
                  <a:pt x="0" y="0"/>
                </a:lnTo>
                <a:close/>
              </a:path>
            </a:pathLst>
          </a:custGeom>
          <a:blipFill>
            <a:blip r:embed="rId7"/>
            <a:stretch>
              <a:fillRect r="-955"/>
            </a:stretch>
          </a:blipFill>
        </p:spPr>
        <p:txBody>
          <a:bodyPr/>
          <a:lstStyle/>
          <a:p>
            <a:endParaRPr lang="en-US"/>
          </a:p>
        </p:txBody>
      </p:sp>
      <p:sp>
        <p:nvSpPr>
          <p:cNvPr id="11" name="Freeform 11">
            <a:hlinkClick r:id="rId8" tooltip="https://www.sheltonherald.com/news/article/shelton-man-s-life-new-meaning-life-saving-organ-19515447.php"/>
          </p:cNvPr>
          <p:cNvSpPr/>
          <p:nvPr/>
        </p:nvSpPr>
        <p:spPr>
          <a:xfrm>
            <a:off x="11860450" y="1427051"/>
            <a:ext cx="4721575" cy="1065500"/>
          </a:xfrm>
          <a:custGeom>
            <a:avLst/>
            <a:gdLst/>
            <a:ahLst/>
            <a:cxnLst/>
            <a:rect l="l" t="t" r="r" b="b"/>
            <a:pathLst>
              <a:path w="4721575" h="1065500">
                <a:moveTo>
                  <a:pt x="0" y="0"/>
                </a:moveTo>
                <a:lnTo>
                  <a:pt x="4721575" y="0"/>
                </a:lnTo>
                <a:lnTo>
                  <a:pt x="4721575" y="1065500"/>
                </a:lnTo>
                <a:lnTo>
                  <a:pt x="0" y="1065500"/>
                </a:lnTo>
                <a:lnTo>
                  <a:pt x="0" y="0"/>
                </a:lnTo>
                <a:close/>
              </a:path>
            </a:pathLst>
          </a:custGeom>
          <a:blipFill>
            <a:blip r:embed="rId9"/>
            <a:stretch>
              <a:fillRect/>
            </a:stretch>
          </a:blipFill>
        </p:spPr>
        <p:txBody>
          <a:bodyPr/>
          <a:lstStyle/>
          <a:p>
            <a:endParaRPr lang="en-US"/>
          </a:p>
        </p:txBody>
      </p:sp>
      <p:sp>
        <p:nvSpPr>
          <p:cNvPr id="12" name="Freeform 12">
            <a:hlinkClick r:id="rId8" tooltip="https://www.sheltonherald.com/news/article/shelton-man-s-life-new-meaning-life-saving-organ-19515447.php"/>
          </p:cNvPr>
          <p:cNvSpPr/>
          <p:nvPr/>
        </p:nvSpPr>
        <p:spPr>
          <a:xfrm>
            <a:off x="11860449" y="2492549"/>
            <a:ext cx="4319475" cy="3849225"/>
          </a:xfrm>
          <a:custGeom>
            <a:avLst/>
            <a:gdLst/>
            <a:ahLst/>
            <a:cxnLst/>
            <a:rect l="l" t="t" r="r" b="b"/>
            <a:pathLst>
              <a:path w="4319475" h="3849225">
                <a:moveTo>
                  <a:pt x="0" y="0"/>
                </a:moveTo>
                <a:lnTo>
                  <a:pt x="4319475" y="0"/>
                </a:lnTo>
                <a:lnTo>
                  <a:pt x="4319475" y="3849225"/>
                </a:lnTo>
                <a:lnTo>
                  <a:pt x="0" y="3849225"/>
                </a:lnTo>
                <a:lnTo>
                  <a:pt x="0" y="0"/>
                </a:lnTo>
                <a:close/>
              </a:path>
            </a:pathLst>
          </a:custGeom>
          <a:blipFill>
            <a:blip r:embed="rId10"/>
            <a:stretch>
              <a:fillRect/>
            </a:stretch>
          </a:blipFill>
        </p:spPr>
        <p:txBody>
          <a:bodyPr/>
          <a:lstStyle/>
          <a:p>
            <a:endParaRPr lang="en-US"/>
          </a:p>
        </p:txBody>
      </p:sp>
      <p:sp>
        <p:nvSpPr>
          <p:cNvPr id="13" name="Freeform 13">
            <a:hlinkClick r:id="rId11" tooltip="https://www.wpri.com/news/its-good-news/ri-man-shares-late-husbands-story-to-encourage-others-to-become-organ-donors/"/>
          </p:cNvPr>
          <p:cNvSpPr/>
          <p:nvPr/>
        </p:nvSpPr>
        <p:spPr>
          <a:xfrm>
            <a:off x="9848174" y="6341771"/>
            <a:ext cx="7867059" cy="2180448"/>
          </a:xfrm>
          <a:custGeom>
            <a:avLst/>
            <a:gdLst/>
            <a:ahLst/>
            <a:cxnLst/>
            <a:rect l="l" t="t" r="r" b="b"/>
            <a:pathLst>
              <a:path w="7867059" h="2180448">
                <a:moveTo>
                  <a:pt x="0" y="0"/>
                </a:moveTo>
                <a:lnTo>
                  <a:pt x="7867059" y="0"/>
                </a:lnTo>
                <a:lnTo>
                  <a:pt x="7867059" y="2180448"/>
                </a:lnTo>
                <a:lnTo>
                  <a:pt x="0" y="2180448"/>
                </a:lnTo>
                <a:lnTo>
                  <a:pt x="0" y="0"/>
                </a:lnTo>
                <a:close/>
              </a:path>
            </a:pathLst>
          </a:custGeom>
          <a:blipFill>
            <a:blip r:embed="rId12"/>
            <a:stretch>
              <a:fillRect/>
            </a:stretch>
          </a:blipFill>
        </p:spPr>
        <p:txBody>
          <a:bodyPr/>
          <a:lstStyle/>
          <a:p>
            <a:endParaRPr lang="en-US"/>
          </a:p>
        </p:txBody>
      </p:sp>
      <p:sp>
        <p:nvSpPr>
          <p:cNvPr id="14" name="Freeform 14"/>
          <p:cNvSpPr/>
          <p:nvPr/>
        </p:nvSpPr>
        <p:spPr>
          <a:xfrm>
            <a:off x="202825" y="4157903"/>
            <a:ext cx="4671952" cy="3416365"/>
          </a:xfrm>
          <a:custGeom>
            <a:avLst/>
            <a:gdLst/>
            <a:ahLst/>
            <a:cxnLst/>
            <a:rect l="l" t="t" r="r" b="b"/>
            <a:pathLst>
              <a:path w="4671952" h="3416365">
                <a:moveTo>
                  <a:pt x="0" y="0"/>
                </a:moveTo>
                <a:lnTo>
                  <a:pt x="4671952" y="0"/>
                </a:lnTo>
                <a:lnTo>
                  <a:pt x="4671952" y="3416365"/>
                </a:lnTo>
                <a:lnTo>
                  <a:pt x="0" y="3416365"/>
                </a:lnTo>
                <a:lnTo>
                  <a:pt x="0" y="0"/>
                </a:lnTo>
                <a:close/>
              </a:path>
            </a:pathLst>
          </a:custGeom>
          <a:blipFill>
            <a:blip r:embed="rId13"/>
            <a:stretch>
              <a:fillRect/>
            </a:stretch>
          </a:blipFill>
        </p:spPr>
        <p:txBody>
          <a:bodyPr/>
          <a:lstStyle/>
          <a:p>
            <a:endParaRPr lang="en-US"/>
          </a:p>
        </p:txBody>
      </p:sp>
      <p:sp>
        <p:nvSpPr>
          <p:cNvPr id="15" name="Freeform 15">
            <a:hlinkClick r:id="rId14" tooltip="https://newhampshirebulletin.com/2024/07/29/they-transplant-more-organs-every-year-the-feds-may-still-pull-their-license/"/>
          </p:cNvPr>
          <p:cNvSpPr/>
          <p:nvPr/>
        </p:nvSpPr>
        <p:spPr>
          <a:xfrm>
            <a:off x="4316806" y="6685708"/>
            <a:ext cx="5406209" cy="2375004"/>
          </a:xfrm>
          <a:custGeom>
            <a:avLst/>
            <a:gdLst/>
            <a:ahLst/>
            <a:cxnLst/>
            <a:rect l="l" t="t" r="r" b="b"/>
            <a:pathLst>
              <a:path w="5406209" h="2375004">
                <a:moveTo>
                  <a:pt x="0" y="0"/>
                </a:moveTo>
                <a:lnTo>
                  <a:pt x="5406209" y="0"/>
                </a:lnTo>
                <a:lnTo>
                  <a:pt x="5406209" y="2375004"/>
                </a:lnTo>
                <a:lnTo>
                  <a:pt x="0" y="2375004"/>
                </a:lnTo>
                <a:lnTo>
                  <a:pt x="0" y="0"/>
                </a:lnTo>
                <a:close/>
              </a:path>
            </a:pathLst>
          </a:custGeom>
          <a:blipFill>
            <a:blip r:embed="rId15"/>
            <a:stretch>
              <a:fillRect/>
            </a:stretch>
          </a:blipFill>
        </p:spPr>
        <p:txBody>
          <a:bodyPr/>
          <a:lstStyle/>
          <a:p>
            <a:endParaRPr lang="en-US"/>
          </a:p>
        </p:txBody>
      </p:sp>
      <p:sp>
        <p:nvSpPr>
          <p:cNvPr id="16" name="Freeform 16"/>
          <p:cNvSpPr/>
          <p:nvPr/>
        </p:nvSpPr>
        <p:spPr>
          <a:xfrm>
            <a:off x="120554" y="8443677"/>
            <a:ext cx="2474524" cy="1010771"/>
          </a:xfrm>
          <a:custGeom>
            <a:avLst/>
            <a:gdLst/>
            <a:ahLst/>
            <a:cxnLst/>
            <a:rect l="l" t="t" r="r" b="b"/>
            <a:pathLst>
              <a:path w="2474524" h="1010771">
                <a:moveTo>
                  <a:pt x="0" y="0"/>
                </a:moveTo>
                <a:lnTo>
                  <a:pt x="2474524" y="0"/>
                </a:lnTo>
                <a:lnTo>
                  <a:pt x="2474524" y="1010771"/>
                </a:lnTo>
                <a:lnTo>
                  <a:pt x="0" y="1010771"/>
                </a:lnTo>
                <a:lnTo>
                  <a:pt x="0" y="0"/>
                </a:lnTo>
                <a:close/>
              </a:path>
            </a:pathLst>
          </a:custGeom>
          <a:blipFill>
            <a:blip r:embed="rId16"/>
            <a:stretch>
              <a:fillRect t="-397" b="-397"/>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7" y="9601200"/>
            <a:ext cx="18283238" cy="685800"/>
            <a:chOff x="0" y="0"/>
            <a:chExt cx="24377651" cy="914400"/>
          </a:xfrm>
        </p:grpSpPr>
        <p:sp>
          <p:nvSpPr>
            <p:cNvPr id="3" name="Freeform 3"/>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solidFill>
              <a:srgbClr val="2683C6"/>
            </a:solidFill>
          </p:spPr>
          <p:txBody>
            <a:bodyPr/>
            <a:lstStyle/>
            <a:p>
              <a:endParaRPr lang="en-US"/>
            </a:p>
          </p:txBody>
        </p:sp>
      </p:grpSp>
      <p:grpSp>
        <p:nvGrpSpPr>
          <p:cNvPr id="4" name="Group 4"/>
          <p:cNvGrpSpPr/>
          <p:nvPr/>
        </p:nvGrpSpPr>
        <p:grpSpPr>
          <a:xfrm>
            <a:off x="27" y="9501474"/>
            <a:ext cx="18283238" cy="96012"/>
            <a:chOff x="0" y="0"/>
            <a:chExt cx="24377651" cy="128016"/>
          </a:xfrm>
        </p:grpSpPr>
        <p:sp>
          <p:nvSpPr>
            <p:cNvPr id="5" name="Freeform 5"/>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solidFill>
              <a:srgbClr val="1CADE4"/>
            </a:solidFill>
          </p:spPr>
          <p:txBody>
            <a:bodyPr/>
            <a:lstStyle/>
            <a:p>
              <a:endParaRPr lang="en-US"/>
            </a:p>
          </p:txBody>
        </p:sp>
      </p:grpSp>
      <p:grpSp>
        <p:nvGrpSpPr>
          <p:cNvPr id="6" name="Group 6"/>
          <p:cNvGrpSpPr/>
          <p:nvPr/>
        </p:nvGrpSpPr>
        <p:grpSpPr>
          <a:xfrm>
            <a:off x="15829385" y="8728521"/>
            <a:ext cx="2206284" cy="725927"/>
            <a:chOff x="0" y="0"/>
            <a:chExt cx="2941712" cy="967903"/>
          </a:xfrm>
        </p:grpSpPr>
        <p:sp>
          <p:nvSpPr>
            <p:cNvPr id="7" name="Freeform 7"/>
            <p:cNvSpPr/>
            <p:nvPr/>
          </p:nvSpPr>
          <p:spPr>
            <a:xfrm>
              <a:off x="0" y="0"/>
              <a:ext cx="2941701" cy="967867"/>
            </a:xfrm>
            <a:custGeom>
              <a:avLst/>
              <a:gdLst/>
              <a:ahLst/>
              <a:cxnLst/>
              <a:rect l="l" t="t" r="r" b="b"/>
              <a:pathLst>
                <a:path w="2941701" h="967867">
                  <a:moveTo>
                    <a:pt x="0" y="0"/>
                  </a:moveTo>
                  <a:lnTo>
                    <a:pt x="2941701" y="0"/>
                  </a:lnTo>
                  <a:lnTo>
                    <a:pt x="2941701" y="967867"/>
                  </a:lnTo>
                  <a:lnTo>
                    <a:pt x="0" y="967867"/>
                  </a:lnTo>
                  <a:lnTo>
                    <a:pt x="0" y="0"/>
                  </a:lnTo>
                  <a:close/>
                </a:path>
              </a:pathLst>
            </a:custGeom>
            <a:blipFill>
              <a:blip r:embed="rId3"/>
              <a:stretch>
                <a:fillRect l="-238" r="-238" b="-3"/>
              </a:stretch>
            </a:blipFill>
          </p:spPr>
          <p:txBody>
            <a:bodyPr/>
            <a:lstStyle/>
            <a:p>
              <a:endParaRPr lang="en-US"/>
            </a:p>
          </p:txBody>
        </p:sp>
      </p:grpSp>
      <p:sp>
        <p:nvSpPr>
          <p:cNvPr id="8" name="TextBox 8"/>
          <p:cNvSpPr txBox="1"/>
          <p:nvPr/>
        </p:nvSpPr>
        <p:spPr>
          <a:xfrm>
            <a:off x="1021500" y="1384299"/>
            <a:ext cx="16237800" cy="4757446"/>
          </a:xfrm>
          <a:prstGeom prst="rect">
            <a:avLst/>
          </a:prstGeom>
        </p:spPr>
        <p:txBody>
          <a:bodyPr lIns="0" tIns="0" rIns="0" bIns="0" rtlCol="0" anchor="t">
            <a:spAutoFit/>
          </a:bodyPr>
          <a:lstStyle/>
          <a:p>
            <a:pPr algn="l">
              <a:lnSpc>
                <a:spcPts val="5874"/>
              </a:lnSpc>
            </a:pPr>
            <a:r>
              <a:rPr lang="en-US" sz="4800" b="1">
                <a:solidFill>
                  <a:srgbClr val="344068"/>
                </a:solidFill>
                <a:latin typeface="Arial Bold"/>
                <a:ea typeface="Arial Bold"/>
                <a:cs typeface="Arial Bold"/>
                <a:sym typeface="Arial Bold"/>
              </a:rPr>
              <a:t>Questions? Or want to share your story? </a:t>
            </a:r>
          </a:p>
          <a:p>
            <a:pPr algn="l">
              <a:lnSpc>
                <a:spcPts val="1713"/>
              </a:lnSpc>
            </a:pPr>
            <a:endParaRPr lang="en-US" sz="4800" b="1">
              <a:solidFill>
                <a:srgbClr val="344068"/>
              </a:solidFill>
              <a:latin typeface="Arial Bold"/>
              <a:ea typeface="Arial Bold"/>
              <a:cs typeface="Arial Bold"/>
              <a:sym typeface="Arial Bold"/>
            </a:endParaRPr>
          </a:p>
          <a:p>
            <a:pPr algn="l">
              <a:lnSpc>
                <a:spcPts val="5870"/>
              </a:lnSpc>
            </a:pPr>
            <a:r>
              <a:rPr lang="en-US" sz="4800" b="1">
                <a:solidFill>
                  <a:srgbClr val="344068"/>
                </a:solidFill>
                <a:latin typeface="Arial Bold"/>
                <a:ea typeface="Arial Bold"/>
                <a:cs typeface="Arial Bold"/>
                <a:sym typeface="Arial Bold"/>
              </a:rPr>
              <a:t>Contact:</a:t>
            </a:r>
          </a:p>
          <a:p>
            <a:pPr algn="l">
              <a:lnSpc>
                <a:spcPts val="5870"/>
              </a:lnSpc>
            </a:pPr>
            <a:endParaRPr lang="en-US" sz="4800" b="1">
              <a:solidFill>
                <a:srgbClr val="344068"/>
              </a:solidFill>
              <a:latin typeface="Arial Bold"/>
              <a:ea typeface="Arial Bold"/>
              <a:cs typeface="Arial Bold"/>
              <a:sym typeface="Arial Bold"/>
            </a:endParaRPr>
          </a:p>
          <a:p>
            <a:pPr algn="l">
              <a:lnSpc>
                <a:spcPts val="5870"/>
              </a:lnSpc>
            </a:pPr>
            <a:r>
              <a:rPr lang="en-US" sz="4800" b="1">
                <a:solidFill>
                  <a:srgbClr val="344068"/>
                </a:solidFill>
                <a:latin typeface="Arial Bold"/>
                <a:ea typeface="Arial Bold"/>
                <a:cs typeface="Arial Bold"/>
                <a:sym typeface="Arial Bold"/>
              </a:rPr>
              <a:t>Marissa Johnson at Marissa_Johnson@neds.org</a:t>
            </a:r>
          </a:p>
          <a:p>
            <a:pPr algn="l">
              <a:lnSpc>
                <a:spcPts val="5870"/>
              </a:lnSpc>
            </a:pPr>
            <a:r>
              <a:rPr lang="en-US" sz="4800" b="1">
                <a:solidFill>
                  <a:srgbClr val="344068"/>
                </a:solidFill>
                <a:latin typeface="Arial Bold"/>
                <a:ea typeface="Arial Bold"/>
                <a:cs typeface="Arial Bold"/>
                <a:sym typeface="Arial Bold"/>
              </a:rPr>
              <a:t>or</a:t>
            </a:r>
          </a:p>
          <a:p>
            <a:pPr algn="l">
              <a:lnSpc>
                <a:spcPts val="5874"/>
              </a:lnSpc>
            </a:pPr>
            <a:r>
              <a:rPr lang="en-US" sz="4800" b="1">
                <a:solidFill>
                  <a:srgbClr val="344068"/>
                </a:solidFill>
                <a:latin typeface="Arial Bold"/>
                <a:ea typeface="Arial Bold"/>
                <a:cs typeface="Arial Bold"/>
                <a:sym typeface="Arial Bold"/>
              </a:rPr>
              <a:t>Jenn Cray at Jennifer_Cray@neds.org</a:t>
            </a:r>
          </a:p>
        </p:txBody>
      </p:sp>
      <p:sp>
        <p:nvSpPr>
          <p:cNvPr id="9" name="Freeform 9"/>
          <p:cNvSpPr/>
          <p:nvPr/>
        </p:nvSpPr>
        <p:spPr>
          <a:xfrm>
            <a:off x="120554" y="8443677"/>
            <a:ext cx="2474524" cy="1010771"/>
          </a:xfrm>
          <a:custGeom>
            <a:avLst/>
            <a:gdLst/>
            <a:ahLst/>
            <a:cxnLst/>
            <a:rect l="l" t="t" r="r" b="b"/>
            <a:pathLst>
              <a:path w="2474524" h="1010771">
                <a:moveTo>
                  <a:pt x="0" y="0"/>
                </a:moveTo>
                <a:lnTo>
                  <a:pt x="2474524" y="0"/>
                </a:lnTo>
                <a:lnTo>
                  <a:pt x="2474524" y="1010771"/>
                </a:lnTo>
                <a:lnTo>
                  <a:pt x="0" y="1010771"/>
                </a:lnTo>
                <a:lnTo>
                  <a:pt x="0" y="0"/>
                </a:lnTo>
                <a:close/>
              </a:path>
            </a:pathLst>
          </a:custGeom>
          <a:blipFill>
            <a:blip r:embed="rId4"/>
            <a:stretch>
              <a:fillRect t="-397" b="-397"/>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546</Words>
  <Application>Microsoft Office PowerPoint</Application>
  <PresentationFormat>Custom</PresentationFormat>
  <Paragraphs>46</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 Bold</vt:lpstr>
      <vt:lpstr>Arial Bold Italics</vt:lpstr>
      <vt:lpstr>Arial Italics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SMC NEDS Volunteer PR Slides New Volunteer Meeting</dc:title>
  <dc:creator>Marissa Johnson</dc:creator>
  <cp:lastModifiedBy>Marissa Johnson</cp:lastModifiedBy>
  <cp:revision>1</cp:revision>
  <dcterms:created xsi:type="dcterms:W3CDTF">2006-08-16T00:00:00Z</dcterms:created>
  <dcterms:modified xsi:type="dcterms:W3CDTF">2025-01-23T15:35:36Z</dcterms:modified>
  <dc:identifier>DAGdByfMqjE</dc:identifier>
</cp:coreProperties>
</file>